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72" r:id="rId10"/>
    <p:sldId id="265" r:id="rId11"/>
    <p:sldId id="273" r:id="rId12"/>
    <p:sldId id="266" r:id="rId13"/>
    <p:sldId id="269" r:id="rId14"/>
    <p:sldId id="271" r:id="rId15"/>
    <p:sldId id="268"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jpeg>
</file>

<file path=ppt/media/image2.png>
</file>

<file path=ppt/media/image3.jpeg>
</file>

<file path=ppt/media/image4.jpeg>
</file>

<file path=ppt/media/image5.jpe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10/15/2023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2.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3" Type="http://schemas.openxmlformats.org/officeDocument/2006/relationships/hyperlink" Target="https://www.instagram.com/s/aGlnaGxpZ2h0OjE4MDYzMDY4MjIxNDUyNzE1?story_media_id=3212494916165363003_49755919752&amp;igshid=NTc4MTIwNjQ2YQ==" TargetMode="External" /><Relationship Id="rId2" Type="http://schemas.openxmlformats.org/officeDocument/2006/relationships/hyperlink" Target="https://instagram.com/stories/sasisasi1441/3212494916165363003?igshid=NjZiM2M3MzIxNA==" TargetMode="External" /><Relationship Id="rId1" Type="http://schemas.openxmlformats.org/officeDocument/2006/relationships/slideLayout" Target="../slideLayouts/slideLayout2.xml" /><Relationship Id="rId4" Type="http://schemas.openxmlformats.org/officeDocument/2006/relationships/hyperlink" Target="https://instagram.com/sasisasi1441?igshid=ZGUzMzM3NWJiOQ==" TargetMode="External" /></Relationships>
</file>

<file path=ppt/slides/_rels/slide15.xml.rels><?xml version="1.0" encoding="UTF-8" standalone="yes"?>
<Relationships xmlns="http://schemas.openxmlformats.org/package/2006/relationships"><Relationship Id="rId3" Type="http://schemas.microsoft.com/office/2007/relationships/media" Target="../media/media2.mp4" /><Relationship Id="rId7" Type="http://schemas.openxmlformats.org/officeDocument/2006/relationships/image" Target="../media/image7.png" /><Relationship Id="rId2" Type="http://schemas.openxmlformats.org/officeDocument/2006/relationships/video" Target="../media/media1.mp4" /><Relationship Id="rId1" Type="http://schemas.microsoft.com/office/2007/relationships/media" Target="../media/media1.mp4" /><Relationship Id="rId6" Type="http://schemas.openxmlformats.org/officeDocument/2006/relationships/image" Target="../media/image6.png" /><Relationship Id="rId5" Type="http://schemas.openxmlformats.org/officeDocument/2006/relationships/slideLayout" Target="../slideLayouts/slideLayout2.xml" /><Relationship Id="rId4" Type="http://schemas.openxmlformats.org/officeDocument/2006/relationships/video" Target="../media/media2.mp4"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58C7E-9223-EC69-8BEC-EF28021E1F1A}"/>
              </a:ext>
            </a:extLst>
          </p:cNvPr>
          <p:cNvSpPr>
            <a:spLocks noGrp="1"/>
          </p:cNvSpPr>
          <p:nvPr>
            <p:ph type="ctrTitle"/>
          </p:nvPr>
        </p:nvSpPr>
        <p:spPr/>
        <p:txBody>
          <a:bodyPr/>
          <a:lstStyle/>
          <a:p>
            <a:r>
              <a:rPr lang="en-US" dirty="0"/>
              <a:t>Digital marketing project</a:t>
            </a:r>
            <a:br>
              <a:rPr lang="en-US" dirty="0"/>
            </a:br>
            <a:r>
              <a:rPr lang="en-US" dirty="0"/>
              <a:t>            Phase 2</a:t>
            </a:r>
          </a:p>
        </p:txBody>
      </p:sp>
      <p:sp>
        <p:nvSpPr>
          <p:cNvPr id="3" name="Subtitle 2">
            <a:extLst>
              <a:ext uri="{FF2B5EF4-FFF2-40B4-BE49-F238E27FC236}">
                <a16:creationId xmlns:a16="http://schemas.microsoft.com/office/drawing/2014/main" id="{028E3ED4-35F2-5ADD-38A5-87E4158193AC}"/>
              </a:ext>
            </a:extLst>
          </p:cNvPr>
          <p:cNvSpPr>
            <a:spLocks noGrp="1"/>
          </p:cNvSpPr>
          <p:nvPr>
            <p:ph type="subTitle" idx="1"/>
          </p:nvPr>
        </p:nvSpPr>
        <p:spPr>
          <a:xfrm>
            <a:off x="2066329" y="3679031"/>
            <a:ext cx="8059341" cy="3178969"/>
          </a:xfrm>
        </p:spPr>
        <p:txBody>
          <a:bodyPr>
            <a:normAutofit fontScale="92500" lnSpcReduction="10000"/>
          </a:bodyPr>
          <a:lstStyle/>
          <a:p>
            <a:r>
              <a:rPr lang="en-US" dirty="0">
                <a:solidFill>
                  <a:schemeClr val="tx1"/>
                </a:solidFill>
              </a:rPr>
              <a:t>Team ID :- LTvIP2023TMID10450</a:t>
            </a:r>
          </a:p>
          <a:p>
            <a:r>
              <a:rPr lang="en-US" dirty="0">
                <a:solidFill>
                  <a:schemeClr val="tx1"/>
                </a:solidFill>
              </a:rPr>
              <a:t>Team leader name  : seedarapu sreeja</a:t>
            </a:r>
          </a:p>
          <a:p>
            <a:r>
              <a:rPr lang="en-US" dirty="0">
                <a:solidFill>
                  <a:schemeClr val="tx1"/>
                </a:solidFill>
              </a:rPr>
              <a:t>Team members: </a:t>
            </a:r>
          </a:p>
          <a:p>
            <a:r>
              <a:rPr lang="en-US" dirty="0">
                <a:solidFill>
                  <a:schemeClr val="tx1"/>
                </a:solidFill>
              </a:rPr>
              <a:t>                         v. Jayalakshmi</a:t>
            </a:r>
          </a:p>
          <a:p>
            <a:r>
              <a:rPr lang="en-US" dirty="0">
                <a:solidFill>
                  <a:schemeClr val="tx1"/>
                </a:solidFill>
              </a:rPr>
              <a:t>.                         I .sudharani</a:t>
            </a:r>
          </a:p>
          <a:p>
            <a:r>
              <a:rPr lang="en-US" dirty="0">
                <a:solidFill>
                  <a:schemeClr val="tx1"/>
                </a:solidFill>
              </a:rPr>
              <a:t>                         s . Rajeswari</a:t>
            </a:r>
          </a:p>
          <a:p>
            <a:r>
              <a:rPr lang="en-US" dirty="0">
                <a:solidFill>
                  <a:schemeClr val="tx1"/>
                </a:solidFill>
              </a:rPr>
              <a:t>     </a:t>
            </a:r>
          </a:p>
          <a:p>
            <a:endParaRPr lang="en-US" dirty="0">
              <a:solidFill>
                <a:schemeClr val="tx1"/>
              </a:solidFill>
            </a:endParaRP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454719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142D4-2DB0-3D1B-A8F1-F62D5315C83A}"/>
              </a:ext>
            </a:extLst>
          </p:cNvPr>
          <p:cNvSpPr>
            <a:spLocks noGrp="1"/>
          </p:cNvSpPr>
          <p:nvPr>
            <p:ph type="title"/>
          </p:nvPr>
        </p:nvSpPr>
        <p:spPr/>
        <p:txBody>
          <a:bodyPr/>
          <a:lstStyle/>
          <a:p>
            <a:r>
              <a:rPr lang="en-US" dirty="0"/>
              <a:t>Part3: content Ideas and marketing strategies</a:t>
            </a:r>
          </a:p>
        </p:txBody>
      </p:sp>
      <p:sp>
        <p:nvSpPr>
          <p:cNvPr id="3" name="Content Placeholder 2">
            <a:extLst>
              <a:ext uri="{FF2B5EF4-FFF2-40B4-BE49-F238E27FC236}">
                <a16:creationId xmlns:a16="http://schemas.microsoft.com/office/drawing/2014/main" id="{5A6A9A08-A0ED-ECF3-71A8-642F9532D87D}"/>
              </a:ext>
            </a:extLst>
          </p:cNvPr>
          <p:cNvSpPr>
            <a:spLocks noGrp="1"/>
          </p:cNvSpPr>
          <p:nvPr>
            <p:ph idx="1"/>
          </p:nvPr>
        </p:nvSpPr>
        <p:spPr/>
        <p:txBody>
          <a:bodyPr/>
          <a:lstStyle/>
          <a:p>
            <a:pPr marL="0" indent="0">
              <a:buNone/>
            </a:pPr>
            <a:r>
              <a:rPr lang="en-US" dirty="0">
                <a:solidFill>
                  <a:schemeClr val="accent1"/>
                </a:solidFill>
              </a:rPr>
              <a:t>           </a:t>
            </a:r>
            <a:r>
              <a:rPr lang="en-US" dirty="0"/>
              <a:t> </a:t>
            </a:r>
          </a:p>
          <a:p>
            <a:pPr marL="0" indent="0">
              <a:buNone/>
            </a:pPr>
            <a:r>
              <a:rPr lang="en-US" dirty="0"/>
              <a:t>Product  price promotion place packaging position and people .An products marketing . Costumers and need change rapidly .you must continually. Results these seven  PS to make maximum results possible for you in  today marketplace..</a:t>
            </a:r>
          </a:p>
        </p:txBody>
      </p:sp>
    </p:spTree>
    <p:extLst>
      <p:ext uri="{BB962C8B-B14F-4D97-AF65-F5344CB8AC3E}">
        <p14:creationId xmlns:p14="http://schemas.microsoft.com/office/powerpoint/2010/main" val="3021687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7398C-76C2-D98C-8D69-476550F8E7B8}"/>
              </a:ext>
            </a:extLst>
          </p:cNvPr>
          <p:cNvSpPr>
            <a:spLocks noGrp="1"/>
          </p:cNvSpPr>
          <p:nvPr>
            <p:ph type="title"/>
          </p:nvPr>
        </p:nvSpPr>
        <p:spPr/>
        <p:txBody>
          <a:bodyPr/>
          <a:lstStyle/>
          <a:p>
            <a:r>
              <a:rPr lang="en-US" dirty="0"/>
              <a:t>Target audience </a:t>
            </a:r>
          </a:p>
        </p:txBody>
      </p:sp>
      <p:sp>
        <p:nvSpPr>
          <p:cNvPr id="3" name="Content Placeholder 2">
            <a:extLst>
              <a:ext uri="{FF2B5EF4-FFF2-40B4-BE49-F238E27FC236}">
                <a16:creationId xmlns:a16="http://schemas.microsoft.com/office/drawing/2014/main" id="{15990C5A-4F13-CACF-7886-F31FB42C2550}"/>
              </a:ext>
            </a:extLst>
          </p:cNvPr>
          <p:cNvSpPr>
            <a:spLocks noGrp="1"/>
          </p:cNvSpPr>
          <p:nvPr>
            <p:ph idx="1"/>
          </p:nvPr>
        </p:nvSpPr>
        <p:spPr/>
        <p:txBody>
          <a:bodyPr>
            <a:normAutofit/>
          </a:bodyPr>
          <a:lstStyle/>
          <a:p>
            <a:r>
              <a:rPr lang="en-US" dirty="0"/>
              <a:t>target Audient LIC mainly targets children basically</a:t>
            </a:r>
          </a:p>
          <a:p>
            <a:r>
              <a:rPr lang="en-US" dirty="0"/>
              <a:t>In to schooling. People in earning periods and senior  citizens who have got retired from  their respective Seriees.</a:t>
            </a:r>
          </a:p>
          <a:p>
            <a:r>
              <a:rPr lang="en-US" dirty="0"/>
              <a:t>Create a list of your contacts including family, friend , relatives and acquaintances and them approach them.</a:t>
            </a:r>
          </a:p>
          <a:p>
            <a:endParaRPr lang="en-US" dirty="0"/>
          </a:p>
          <a:p>
            <a:pPr marL="0" indent="0">
              <a:buNone/>
            </a:pPr>
            <a:endParaRPr lang="en-US" dirty="0"/>
          </a:p>
          <a:p>
            <a:endParaRPr lang="en-US" dirty="0"/>
          </a:p>
          <a:p>
            <a:pPr marL="0" indent="0">
              <a:buNone/>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87738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B8CF31-CDF0-C95C-AD5B-D4609130A9CE}"/>
              </a:ext>
            </a:extLst>
          </p:cNvPr>
          <p:cNvPicPr>
            <a:picLocks noChangeAspect="1"/>
          </p:cNvPicPr>
          <p:nvPr/>
        </p:nvPicPr>
        <p:blipFill>
          <a:blip r:embed="rId2"/>
          <a:stretch>
            <a:fillRect/>
          </a:stretch>
        </p:blipFill>
        <p:spPr>
          <a:xfrm>
            <a:off x="9577323" y="2249487"/>
            <a:ext cx="2364645" cy="4286251"/>
          </a:xfrm>
          <a:prstGeom prst="rect">
            <a:avLst/>
          </a:prstGeom>
        </p:spPr>
      </p:pic>
      <p:sp>
        <p:nvSpPr>
          <p:cNvPr id="7" name="Title 6">
            <a:extLst>
              <a:ext uri="{FF2B5EF4-FFF2-40B4-BE49-F238E27FC236}">
                <a16:creationId xmlns:a16="http://schemas.microsoft.com/office/drawing/2014/main" id="{5C8AC212-F5B4-F119-1420-537C16EE3DDD}"/>
              </a:ext>
            </a:extLst>
          </p:cNvPr>
          <p:cNvSpPr>
            <a:spLocks noGrp="1"/>
          </p:cNvSpPr>
          <p:nvPr>
            <p:ph type="title"/>
          </p:nvPr>
        </p:nvSpPr>
        <p:spPr>
          <a:xfrm>
            <a:off x="853647" y="125016"/>
            <a:ext cx="10346164" cy="517128"/>
          </a:xfrm>
        </p:spPr>
        <p:txBody>
          <a:bodyPr>
            <a:normAutofit fontScale="90000"/>
          </a:bodyPr>
          <a:lstStyle/>
          <a:p>
            <a:r>
              <a:rPr lang="en-US" dirty="0"/>
              <a:t> Part4: content creation and curation</a:t>
            </a:r>
          </a:p>
        </p:txBody>
      </p:sp>
      <p:sp>
        <p:nvSpPr>
          <p:cNvPr id="11" name="Content Placeholder 10">
            <a:extLst>
              <a:ext uri="{FF2B5EF4-FFF2-40B4-BE49-F238E27FC236}">
                <a16:creationId xmlns:a16="http://schemas.microsoft.com/office/drawing/2014/main" id="{867093DD-A565-4135-B488-918E1F76E87E}"/>
              </a:ext>
            </a:extLst>
          </p:cNvPr>
          <p:cNvSpPr>
            <a:spLocks noGrp="1"/>
          </p:cNvSpPr>
          <p:nvPr>
            <p:ph idx="1"/>
          </p:nvPr>
        </p:nvSpPr>
        <p:spPr>
          <a:xfrm>
            <a:off x="853646" y="642144"/>
            <a:ext cx="9905999" cy="3541714"/>
          </a:xfrm>
        </p:spPr>
        <p:txBody>
          <a:bodyPr>
            <a:normAutofit lnSpcReduction="10000"/>
          </a:bodyPr>
          <a:lstStyle/>
          <a:p>
            <a:pPr marL="0" indent="0">
              <a:buNone/>
            </a:pPr>
            <a:r>
              <a:rPr lang="en-US" dirty="0"/>
              <a:t>Post Creation: posts in NACH master at NACH centrode zone . Whether intimation NACH center of the zone. Whether intimation  LIC Validate the registration data and information the bank  Provider about the  creation….</a:t>
            </a:r>
          </a:p>
          <a:p>
            <a:pPr marL="0" indent="0">
              <a:buNone/>
            </a:pPr>
            <a:r>
              <a:rPr lang="en-US" dirty="0"/>
              <a:t>Format1: The person legally entitled to receive the policy monies should give intimation of death of policy to the servicing Branch</a:t>
            </a:r>
          </a:p>
          <a:p>
            <a:pPr marL="0" indent="0">
              <a:buNone/>
            </a:pPr>
            <a:r>
              <a:rPr lang="en-US" dirty="0"/>
              <a:t>Format2: Certified extract form death register .</a:t>
            </a:r>
          </a:p>
          <a:p>
            <a:pPr marL="0" indent="0">
              <a:buNone/>
            </a:pPr>
            <a:r>
              <a:rPr lang="en-US" dirty="0"/>
              <a:t>Format3: Claims under Regular Life insurance policies..</a:t>
            </a:r>
          </a:p>
          <a:p>
            <a:pPr marL="0" indent="0">
              <a:buNone/>
            </a:pPr>
            <a:endParaRPr lang="en-US" dirty="0"/>
          </a:p>
        </p:txBody>
      </p:sp>
    </p:spTree>
    <p:extLst>
      <p:ext uri="{BB962C8B-B14F-4D97-AF65-F5344CB8AC3E}">
        <p14:creationId xmlns:p14="http://schemas.microsoft.com/office/powerpoint/2010/main" val="672411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888CD-E7B6-7E51-FAD4-50A691D8CE6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22BC3BD-5779-F4FB-FACA-150489EA3026}"/>
              </a:ext>
            </a:extLst>
          </p:cNvPr>
          <p:cNvSpPr>
            <a:spLocks noGrp="1"/>
          </p:cNvSpPr>
          <p:nvPr>
            <p:ph idx="1"/>
          </p:nvPr>
        </p:nvSpPr>
        <p:spPr/>
        <p:txBody>
          <a:bodyPr/>
          <a:lstStyle/>
          <a:p>
            <a:r>
              <a:rPr lang="en-US" dirty="0"/>
              <a:t>Life Insurance Corporation of India (LIC) is an Indian multinational public sector life insurance company headquartered in Mumbai. It is India’s largest insurance company as well as the largest institutional investor with total assets under management worth ₹45.7 trillion (US$570 billion) as of March 2023.[3] It is under the ownership of Government of India and administrative control of the Ministry of Finance.</a:t>
            </a:r>
          </a:p>
        </p:txBody>
      </p:sp>
    </p:spTree>
    <p:extLst>
      <p:ext uri="{BB962C8B-B14F-4D97-AF65-F5344CB8AC3E}">
        <p14:creationId xmlns:p14="http://schemas.microsoft.com/office/powerpoint/2010/main" val="3911722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1E0B6-0326-5D1E-C56B-7F46CEB75E51}"/>
              </a:ext>
            </a:extLst>
          </p:cNvPr>
          <p:cNvSpPr>
            <a:spLocks noGrp="1"/>
          </p:cNvSpPr>
          <p:nvPr>
            <p:ph type="title"/>
          </p:nvPr>
        </p:nvSpPr>
        <p:spPr/>
        <p:txBody>
          <a:bodyPr/>
          <a:lstStyle/>
          <a:p>
            <a:r>
              <a:rPr lang="en-US" dirty="0"/>
              <a:t>Part4: content creation and curation</a:t>
            </a:r>
            <a:br>
              <a:rPr lang="en-US" dirty="0"/>
            </a:br>
            <a:r>
              <a:rPr lang="en-US" dirty="0"/>
              <a:t>.      Instagram story </a:t>
            </a:r>
          </a:p>
        </p:txBody>
      </p:sp>
      <p:sp>
        <p:nvSpPr>
          <p:cNvPr id="3" name="Content Placeholder 2">
            <a:extLst>
              <a:ext uri="{FF2B5EF4-FFF2-40B4-BE49-F238E27FC236}">
                <a16:creationId xmlns:a16="http://schemas.microsoft.com/office/drawing/2014/main" id="{00BB07A4-6DA0-45EA-E0BB-DBDB0A52074E}"/>
              </a:ext>
            </a:extLst>
          </p:cNvPr>
          <p:cNvSpPr>
            <a:spLocks noGrp="1"/>
          </p:cNvSpPr>
          <p:nvPr>
            <p:ph idx="1"/>
          </p:nvPr>
        </p:nvSpPr>
        <p:spPr/>
        <p:txBody>
          <a:bodyPr/>
          <a:lstStyle/>
          <a:p>
            <a:r>
              <a:rPr lang="en-US" dirty="0">
                <a:hlinkClick r:id="rId2"/>
              </a:rPr>
              <a:t>https://instagram.com/stories/sasisasi1441/3212494916165363003?igshid=NjZiM2M3MzIxNA==</a:t>
            </a:r>
            <a:endParaRPr lang="en-US" dirty="0"/>
          </a:p>
          <a:p>
            <a:r>
              <a:rPr lang="en-US" dirty="0">
                <a:hlinkClick r:id="rId3"/>
              </a:rPr>
              <a:t>https://www.instagram.com/s/aGlnaGxpZ2h0OjE4MDYzMDY4MjIxNDUyNzE1?story_media_id=3212494916165363003_49755919752&amp;igshid=NTc4MTIwNjQ2YQ==</a:t>
            </a:r>
            <a:endParaRPr lang="en-US" dirty="0"/>
          </a:p>
          <a:p>
            <a:r>
              <a:rPr lang="en-US" dirty="0">
                <a:hlinkClick r:id="rId4"/>
              </a:rPr>
              <a:t>https://instagram.com/sasisasi1441?igshid=ZGUzMzM3NWJiOQ==</a:t>
            </a:r>
            <a:endParaRPr lang="en-US" dirty="0"/>
          </a:p>
          <a:p>
            <a:endParaRPr lang="en-US" dirty="0"/>
          </a:p>
        </p:txBody>
      </p:sp>
    </p:spTree>
    <p:extLst>
      <p:ext uri="{BB962C8B-B14F-4D97-AF65-F5344CB8AC3E}">
        <p14:creationId xmlns:p14="http://schemas.microsoft.com/office/powerpoint/2010/main" val="1749627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FFFDC-CF20-4387-69BD-08888D6B8A4E}"/>
              </a:ext>
            </a:extLst>
          </p:cNvPr>
          <p:cNvSpPr>
            <a:spLocks noGrp="1"/>
          </p:cNvSpPr>
          <p:nvPr>
            <p:ph type="title"/>
          </p:nvPr>
        </p:nvSpPr>
        <p:spPr/>
        <p:txBody>
          <a:bodyPr>
            <a:normAutofit/>
          </a:bodyPr>
          <a:lstStyle/>
          <a:p>
            <a:r>
              <a:rPr lang="en-US" dirty="0"/>
              <a:t> Part 4: content creation and curation</a:t>
            </a:r>
          </a:p>
        </p:txBody>
      </p:sp>
      <p:sp>
        <p:nvSpPr>
          <p:cNvPr id="3" name="Content Placeholder 2">
            <a:extLst>
              <a:ext uri="{FF2B5EF4-FFF2-40B4-BE49-F238E27FC236}">
                <a16:creationId xmlns:a16="http://schemas.microsoft.com/office/drawing/2014/main" id="{33AF620C-4735-65C6-9195-3C8B313C7F44}"/>
              </a:ext>
            </a:extLst>
          </p:cNvPr>
          <p:cNvSpPr>
            <a:spLocks noGrp="1"/>
          </p:cNvSpPr>
          <p:nvPr>
            <p:ph idx="1"/>
          </p:nvPr>
        </p:nvSpPr>
        <p:spPr/>
        <p:txBody>
          <a:bodyPr>
            <a:normAutofit fontScale="70000" lnSpcReduction="20000"/>
          </a:bodyPr>
          <a:lstStyle/>
          <a:p>
            <a:pPr marL="0" indent="0">
              <a:buNone/>
            </a:pPr>
            <a:r>
              <a:rPr lang="en-US" dirty="0"/>
              <a:t>          </a:t>
            </a:r>
          </a:p>
          <a:p>
            <a:pPr marL="0" indent="0">
              <a:buNone/>
            </a:pPr>
            <a:r>
              <a:rPr lang="en-US" dirty="0"/>
              <a:t>                  Designs/video editing</a:t>
            </a:r>
          </a:p>
          <a:p>
            <a:pPr marL="0" indent="0">
              <a:buNone/>
            </a:pPr>
            <a:endParaRPr lang="en-US" dirty="0"/>
          </a:p>
          <a:p>
            <a:pPr marL="0" indent="0">
              <a:buNone/>
            </a:pPr>
            <a:r>
              <a:rPr lang="en-US" dirty="0"/>
              <a:t>  </a:t>
            </a:r>
          </a:p>
          <a:p>
            <a:pPr marL="0" indent="0">
              <a:buNone/>
            </a:pPr>
            <a:endParaRPr lang="en-US" dirty="0"/>
          </a:p>
          <a:p>
            <a:pPr marL="0" indent="0">
              <a:buNone/>
            </a:pPr>
            <a:r>
              <a:rPr lang="en-US" dirty="0"/>
              <a:t>                    </a:t>
            </a:r>
          </a:p>
          <a:p>
            <a:pPr marL="0" indent="0">
              <a:buNone/>
            </a:pPr>
            <a:endParaRPr lang="en-US" dirty="0"/>
          </a:p>
          <a:p>
            <a:pPr marL="0" indent="0">
              <a:buNone/>
            </a:pPr>
            <a:r>
              <a:rPr lang="en-US" dirty="0"/>
              <a:t>      </a:t>
            </a:r>
          </a:p>
          <a:p>
            <a:pPr marL="0" indent="0">
              <a:buNone/>
            </a:pPr>
            <a:r>
              <a:rPr lang="en-US" dirty="0"/>
              <a:t>                     </a:t>
            </a:r>
          </a:p>
        </p:txBody>
      </p:sp>
      <p:pic>
        <p:nvPicPr>
          <p:cNvPr id="4" name="VID-20231013-WA0018.mp4">
            <a:hlinkClick r:id="" action="ppaction://media"/>
            <a:extLst>
              <a:ext uri="{FF2B5EF4-FFF2-40B4-BE49-F238E27FC236}">
                <a16:creationId xmlns:a16="http://schemas.microsoft.com/office/drawing/2014/main" id="{7B125331-FD39-99A6-371A-327345738AD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346793" y="3660516"/>
            <a:ext cx="2859089" cy="1925302"/>
          </a:xfrm>
          <a:prstGeom prst="rect">
            <a:avLst/>
          </a:prstGeom>
        </p:spPr>
      </p:pic>
      <p:pic>
        <p:nvPicPr>
          <p:cNvPr id="5" name="VID-20231014-WA0038.mp4">
            <a:hlinkClick r:id="" action="ppaction://media"/>
            <a:extLst>
              <a:ext uri="{FF2B5EF4-FFF2-40B4-BE49-F238E27FC236}">
                <a16:creationId xmlns:a16="http://schemas.microsoft.com/office/drawing/2014/main" id="{5762ED5A-25B8-9DB7-1A5D-156191CE1144}"/>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4989514" y="2249487"/>
            <a:ext cx="5993211" cy="3789375"/>
          </a:xfrm>
          <a:prstGeom prst="rect">
            <a:avLst/>
          </a:prstGeom>
        </p:spPr>
      </p:pic>
    </p:spTree>
    <p:extLst>
      <p:ext uri="{BB962C8B-B14F-4D97-AF65-F5344CB8AC3E}">
        <p14:creationId xmlns:p14="http://schemas.microsoft.com/office/powerpoint/2010/main" val="190333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0D094-74CA-C757-28DC-653740D95F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1BEE314-DAF7-DD22-4AB7-9A9C9F298BB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42510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56507B-1DB3-FCBD-8CEB-6F4F4A48B02E}"/>
              </a:ext>
            </a:extLst>
          </p:cNvPr>
          <p:cNvSpPr>
            <a:spLocks noGrp="1"/>
          </p:cNvSpPr>
          <p:nvPr>
            <p:ph idx="1"/>
          </p:nvPr>
        </p:nvSpPr>
        <p:spPr/>
        <p:txBody>
          <a:bodyPr>
            <a:normAutofit fontScale="92500" lnSpcReduction="10000"/>
          </a:bodyPr>
          <a:lstStyle/>
          <a:p>
            <a:r>
              <a:rPr lang="en-US" dirty="0">
                <a:solidFill>
                  <a:schemeClr val="accent2"/>
                </a:solidFill>
              </a:rPr>
              <a:t>Brand study competitor of Analysis &amp;Buyer’s/Audience’s persona</a:t>
            </a:r>
          </a:p>
          <a:p>
            <a:r>
              <a:rPr lang="en-US" dirty="0">
                <a:solidFill>
                  <a:schemeClr val="accent2"/>
                </a:solidFill>
              </a:rPr>
              <a:t>Research Brand:</a:t>
            </a:r>
            <a:r>
              <a:rPr lang="en-US" dirty="0"/>
              <a:t> Life insurance corporation of India</a:t>
            </a:r>
          </a:p>
          <a:p>
            <a:r>
              <a:rPr lang="en-US" dirty="0">
                <a:solidFill>
                  <a:schemeClr val="accent2"/>
                </a:solidFill>
              </a:rPr>
              <a:t>Mission/values: </a:t>
            </a:r>
            <a:r>
              <a:rPr lang="en-US" dirty="0"/>
              <a:t>All Rights reserved-official website of Life insurance corporation of India</a:t>
            </a:r>
          </a:p>
          <a:p>
            <a:r>
              <a:rPr lang="en-US" dirty="0" err="1">
                <a:solidFill>
                  <a:schemeClr val="accent2"/>
                </a:solidFill>
              </a:rPr>
              <a:t>Usp</a:t>
            </a:r>
            <a:r>
              <a:rPr lang="en-US" dirty="0">
                <a:solidFill>
                  <a:schemeClr val="accent2"/>
                </a:solidFill>
              </a:rPr>
              <a:t>:</a:t>
            </a:r>
            <a:r>
              <a:rPr lang="en-US" dirty="0"/>
              <a:t> unique selling proposition (USP)</a:t>
            </a:r>
          </a:p>
          <a:p>
            <a:r>
              <a:rPr lang="en-US" dirty="0">
                <a:solidFill>
                  <a:schemeClr val="accent2"/>
                </a:solidFill>
              </a:rPr>
              <a:t>Analyze Brand Tone and Identify :</a:t>
            </a:r>
            <a:r>
              <a:rPr lang="en-US" dirty="0"/>
              <a:t>life insurance corporation of India March 2022</a:t>
            </a:r>
            <a:endParaRPr lang="en-US" dirty="0">
              <a:solidFill>
                <a:schemeClr val="accent2"/>
              </a:solidFill>
            </a:endParaRPr>
          </a:p>
          <a:p>
            <a:r>
              <a:rPr lang="en-US" dirty="0">
                <a:solidFill>
                  <a:schemeClr val="accent2"/>
                </a:solidFill>
              </a:rPr>
              <a:t>Set 5 SM   ART goals and  </a:t>
            </a:r>
            <a:r>
              <a:rPr lang="en-US" dirty="0" err="1">
                <a:solidFill>
                  <a:schemeClr val="accent2"/>
                </a:solidFill>
              </a:rPr>
              <a:t>kpls</a:t>
            </a:r>
            <a:r>
              <a:rPr lang="en-US" dirty="0">
                <a:solidFill>
                  <a:schemeClr val="accent2"/>
                </a:solidFill>
              </a:rPr>
              <a:t> for the same: </a:t>
            </a:r>
          </a:p>
          <a:p>
            <a:pPr marL="0" indent="0">
              <a:buNone/>
            </a:pPr>
            <a:endParaRPr lang="en-US" dirty="0">
              <a:solidFill>
                <a:schemeClr val="accent4"/>
              </a:solidFill>
            </a:endParaRPr>
          </a:p>
        </p:txBody>
      </p:sp>
      <p:sp>
        <p:nvSpPr>
          <p:cNvPr id="5" name="Content Placeholder 2">
            <a:extLst>
              <a:ext uri="{FF2B5EF4-FFF2-40B4-BE49-F238E27FC236}">
                <a16:creationId xmlns:a16="http://schemas.microsoft.com/office/drawing/2014/main" id="{FAC83F4D-1C53-A42A-BBA5-B3ED38B1A929}"/>
              </a:ext>
            </a:extLst>
          </p:cNvPr>
          <p:cNvSpPr>
            <a:spLocks noGrp="1"/>
          </p:cNvSpPr>
          <p:nvPr>
            <p:ph idx="1"/>
          </p:nvPr>
        </p:nvSpPr>
        <p:spPr>
          <a:xfrm>
            <a:off x="1141412" y="2249487"/>
            <a:ext cx="9905999" cy="3751263"/>
          </a:xfrm>
        </p:spPr>
        <p:txBody>
          <a:bodyPr vert="horz" lIns="91440" tIns="45720" rIns="91440" bIns="45720" rtlCol="0">
            <a:normAutofit lnSpcReduction="10000"/>
          </a:bodyPr>
          <a:lstStyle/>
          <a:p>
            <a:endParaRPr lang="en-US" dirty="0">
              <a:solidFill>
                <a:schemeClr val="accent2"/>
              </a:solidFill>
            </a:endParaRPr>
          </a:p>
          <a:p>
            <a:pPr marL="0" indent="0">
              <a:buNone/>
            </a:pPr>
            <a:r>
              <a:rPr lang="en-US" dirty="0">
                <a:solidFill>
                  <a:schemeClr val="accent2"/>
                </a:solidFill>
              </a:rPr>
              <a:t>: </a:t>
            </a:r>
          </a:p>
          <a:p>
            <a:pPr marL="0" indent="0">
              <a:buNone/>
            </a:pPr>
            <a:r>
              <a:rPr lang="en-US" dirty="0">
                <a:solidFill>
                  <a:schemeClr val="accent2"/>
                </a:solidFill>
              </a:rPr>
              <a:t>             </a:t>
            </a:r>
          </a:p>
          <a:p>
            <a:pPr marL="0" indent="0">
              <a:buNone/>
            </a:pPr>
            <a:endParaRPr lang="en-US" dirty="0">
              <a:solidFill>
                <a:schemeClr val="accent2"/>
              </a:solidFill>
            </a:endParaRPr>
          </a:p>
          <a:p>
            <a:r>
              <a:rPr lang="en-US" dirty="0">
                <a:solidFill>
                  <a:schemeClr val="accent2"/>
                </a:solidFill>
              </a:rPr>
              <a:t>                                                  </a:t>
            </a:r>
          </a:p>
          <a:p>
            <a:r>
              <a:rPr lang="en-US" dirty="0">
                <a:solidFill>
                  <a:schemeClr val="accent2"/>
                </a:solidFill>
              </a:rPr>
              <a:t>                                                            </a:t>
            </a:r>
            <a:r>
              <a:rPr lang="en-US" dirty="0"/>
              <a:t>The smart in smart goals stands for specific measurable , Achievable, relevant and time Bound..</a:t>
            </a:r>
            <a:endParaRPr lang="en-US" dirty="0">
              <a:solidFill>
                <a:schemeClr val="accent2"/>
              </a:solidFill>
            </a:endParaRPr>
          </a:p>
          <a:p>
            <a:endParaRPr lang="en-US" dirty="0">
              <a:solidFill>
                <a:schemeClr val="accent2"/>
              </a:solidFill>
            </a:endParaRPr>
          </a:p>
        </p:txBody>
      </p:sp>
    </p:spTree>
    <p:extLst>
      <p:ext uri="{BB962C8B-B14F-4D97-AF65-F5344CB8AC3E}">
        <p14:creationId xmlns:p14="http://schemas.microsoft.com/office/powerpoint/2010/main" val="895308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0FB5D-8DE1-7C39-7866-1DC66D49E95C}"/>
              </a:ext>
            </a:extLst>
          </p:cNvPr>
          <p:cNvSpPr>
            <a:spLocks noGrp="1"/>
          </p:cNvSpPr>
          <p:nvPr>
            <p:ph type="title"/>
          </p:nvPr>
        </p:nvSpPr>
        <p:spPr/>
        <p:txBody>
          <a:bodyPr/>
          <a:lstStyle/>
          <a:p>
            <a:r>
              <a:rPr lang="en-US" dirty="0"/>
              <a:t>Part1: Brand study competitor analysis &amp;buyer’s Audience’s persona</a:t>
            </a:r>
          </a:p>
        </p:txBody>
      </p:sp>
      <p:sp>
        <p:nvSpPr>
          <p:cNvPr id="3" name="Content Placeholder 2">
            <a:extLst>
              <a:ext uri="{FF2B5EF4-FFF2-40B4-BE49-F238E27FC236}">
                <a16:creationId xmlns:a16="http://schemas.microsoft.com/office/drawing/2014/main" id="{16DC770A-0DFF-AEE5-122E-C502F28A6654}"/>
              </a:ext>
            </a:extLst>
          </p:cNvPr>
          <p:cNvSpPr>
            <a:spLocks noGrp="1"/>
          </p:cNvSpPr>
          <p:nvPr>
            <p:ph idx="1"/>
          </p:nvPr>
        </p:nvSpPr>
        <p:spPr>
          <a:xfrm>
            <a:off x="1543248" y="1856580"/>
            <a:ext cx="9905999" cy="3541714"/>
          </a:xfrm>
        </p:spPr>
        <p:txBody>
          <a:bodyPr/>
          <a:lstStyle/>
          <a:p>
            <a:pPr marL="0" indent="0">
              <a:buNone/>
            </a:pPr>
            <a:endParaRPr lang="en-US" dirty="0">
              <a:solidFill>
                <a:schemeClr val="accent4"/>
              </a:solidFill>
            </a:endParaRPr>
          </a:p>
          <a:p>
            <a:r>
              <a:rPr lang="en-US" dirty="0">
                <a:solidFill>
                  <a:schemeClr val="accent4"/>
                </a:solidFill>
              </a:rPr>
              <a:t>Buyer’s/ Audience’s persona: </a:t>
            </a:r>
            <a:r>
              <a:rPr lang="en-US" dirty="0"/>
              <a:t>1 spontaneous Buyer</a:t>
            </a:r>
          </a:p>
          <a:p>
            <a:r>
              <a:rPr lang="en-US" dirty="0">
                <a:solidFill>
                  <a:schemeClr val="accent4"/>
                </a:solidFill>
              </a:rPr>
              <a:t>                                          </a:t>
            </a:r>
            <a:r>
              <a:rPr lang="en-US" dirty="0"/>
              <a:t>2 Methodical Buyer</a:t>
            </a:r>
          </a:p>
          <a:p>
            <a:r>
              <a:rPr lang="en-US" dirty="0">
                <a:solidFill>
                  <a:schemeClr val="accent4"/>
                </a:solidFill>
              </a:rPr>
              <a:t>                                          </a:t>
            </a:r>
            <a:r>
              <a:rPr lang="en-US" dirty="0"/>
              <a:t>3 Humanistic Buyer</a:t>
            </a:r>
          </a:p>
          <a:p>
            <a:r>
              <a:rPr lang="en-US" dirty="0">
                <a:solidFill>
                  <a:schemeClr val="accent4"/>
                </a:solidFill>
              </a:rPr>
              <a:t>                                           </a:t>
            </a:r>
            <a:r>
              <a:rPr lang="en-US" dirty="0"/>
              <a:t>4 Competitive Buyer </a:t>
            </a:r>
            <a:endParaRPr lang="en-US" dirty="0">
              <a:solidFill>
                <a:schemeClr val="accent4"/>
              </a:solidFill>
            </a:endParaRPr>
          </a:p>
          <a:p>
            <a:pPr marL="0" indent="0">
              <a:buNone/>
            </a:pPr>
            <a:r>
              <a:rPr lang="en-US" dirty="0">
                <a:solidFill>
                  <a:schemeClr val="accent4"/>
                </a:solidFill>
              </a:rPr>
              <a:t> </a:t>
            </a:r>
          </a:p>
        </p:txBody>
      </p:sp>
    </p:spTree>
    <p:extLst>
      <p:ext uri="{BB962C8B-B14F-4D97-AF65-F5344CB8AC3E}">
        <p14:creationId xmlns:p14="http://schemas.microsoft.com/office/powerpoint/2010/main" val="126037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77A68-44A5-A759-5325-CE213C99901E}"/>
              </a:ext>
            </a:extLst>
          </p:cNvPr>
          <p:cNvSpPr>
            <a:spLocks noGrp="1"/>
          </p:cNvSpPr>
          <p:nvPr>
            <p:ph type="title"/>
          </p:nvPr>
        </p:nvSpPr>
        <p:spPr/>
        <p:txBody>
          <a:bodyPr/>
          <a:lstStyle/>
          <a:p>
            <a:r>
              <a:rPr lang="en-US" dirty="0"/>
              <a:t>Part 1: brand study, competitor analysis &amp; buyer’s/ audience’s  Persona</a:t>
            </a:r>
          </a:p>
        </p:txBody>
      </p:sp>
      <p:sp>
        <p:nvSpPr>
          <p:cNvPr id="3" name="Content Placeholder 2">
            <a:extLst>
              <a:ext uri="{FF2B5EF4-FFF2-40B4-BE49-F238E27FC236}">
                <a16:creationId xmlns:a16="http://schemas.microsoft.com/office/drawing/2014/main" id="{3B3B535F-2B63-7135-4008-636467ACBFED}"/>
              </a:ext>
            </a:extLst>
          </p:cNvPr>
          <p:cNvSpPr>
            <a:spLocks noGrp="1"/>
          </p:cNvSpPr>
          <p:nvPr>
            <p:ph idx="1"/>
          </p:nvPr>
        </p:nvSpPr>
        <p:spPr/>
        <p:txBody>
          <a:bodyPr/>
          <a:lstStyle/>
          <a:p>
            <a:pPr marL="0" indent="0">
              <a:buNone/>
            </a:pPr>
            <a:r>
              <a:rPr lang="en-US" dirty="0">
                <a:solidFill>
                  <a:schemeClr val="accent3">
                    <a:lumMod val="50000"/>
                  </a:schemeClr>
                </a:solidFill>
              </a:rPr>
              <a:t>          </a:t>
            </a:r>
          </a:p>
          <a:p>
            <a:pPr marL="0" indent="0">
              <a:buNone/>
            </a:pPr>
            <a:r>
              <a:rPr lang="en-US" dirty="0">
                <a:solidFill>
                  <a:schemeClr val="accent3">
                    <a:lumMod val="50000"/>
                  </a:schemeClr>
                </a:solidFill>
              </a:rPr>
              <a:t>Competitor 1:  HDFC Life insurance co Ltd Headquarters. India. 32,448.&amp;9. 7B.</a:t>
            </a:r>
          </a:p>
          <a:p>
            <a:pPr marL="0" indent="0">
              <a:buNone/>
            </a:pPr>
            <a:r>
              <a:rPr lang="en-US" dirty="0">
                <a:solidFill>
                  <a:schemeClr val="accent3">
                    <a:lumMod val="50000"/>
                  </a:schemeClr>
                </a:solidFill>
              </a:rPr>
              <a:t>Competitor 2 : </a:t>
            </a:r>
            <a:r>
              <a:rPr lang="en-US" dirty="0"/>
              <a:t>ICIC prudential Life insurance co Ltd .</a:t>
            </a:r>
          </a:p>
          <a:p>
            <a:pPr marL="0" indent="0">
              <a:buNone/>
            </a:pPr>
            <a:r>
              <a:rPr lang="en-US" dirty="0">
                <a:solidFill>
                  <a:schemeClr val="accent3">
                    <a:lumMod val="50000"/>
                  </a:schemeClr>
                </a:solidFill>
              </a:rPr>
              <a:t>Competitor 3: </a:t>
            </a:r>
            <a:r>
              <a:rPr lang="en-US" dirty="0"/>
              <a:t>Max life insurance co Ltd .</a:t>
            </a:r>
            <a:endParaRPr lang="en-US" dirty="0">
              <a:solidFill>
                <a:schemeClr val="accent3">
                  <a:lumMod val="50000"/>
                </a:schemeClr>
              </a:solidFill>
            </a:endParaRPr>
          </a:p>
        </p:txBody>
      </p:sp>
    </p:spTree>
    <p:extLst>
      <p:ext uri="{BB962C8B-B14F-4D97-AF65-F5344CB8AC3E}">
        <p14:creationId xmlns:p14="http://schemas.microsoft.com/office/powerpoint/2010/main" val="385159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70FEF-AA21-127D-5EB6-2C8A0F47CE31}"/>
              </a:ext>
            </a:extLst>
          </p:cNvPr>
          <p:cNvSpPr>
            <a:spLocks noGrp="1"/>
          </p:cNvSpPr>
          <p:nvPr>
            <p:ph type="title"/>
          </p:nvPr>
        </p:nvSpPr>
        <p:spPr/>
        <p:txBody>
          <a:bodyPr/>
          <a:lstStyle/>
          <a:p>
            <a:r>
              <a:rPr lang="en-US" dirty="0"/>
              <a:t>       Part2: SEO&amp; Keyword Research</a:t>
            </a:r>
          </a:p>
        </p:txBody>
      </p:sp>
      <p:sp>
        <p:nvSpPr>
          <p:cNvPr id="3" name="Content Placeholder 2">
            <a:extLst>
              <a:ext uri="{FF2B5EF4-FFF2-40B4-BE49-F238E27FC236}">
                <a16:creationId xmlns:a16="http://schemas.microsoft.com/office/drawing/2014/main" id="{912796F0-8B39-FB2F-4061-4B58644DDD00}"/>
              </a:ext>
            </a:extLst>
          </p:cNvPr>
          <p:cNvSpPr>
            <a:spLocks noGrp="1"/>
          </p:cNvSpPr>
          <p:nvPr>
            <p:ph idx="1"/>
          </p:nvPr>
        </p:nvSpPr>
        <p:spPr>
          <a:xfrm>
            <a:off x="1141412" y="1696641"/>
            <a:ext cx="9905999" cy="2429669"/>
          </a:xfrm>
        </p:spPr>
        <p:txBody>
          <a:bodyPr>
            <a:normAutofit fontScale="77500" lnSpcReduction="20000"/>
          </a:bodyPr>
          <a:lstStyle/>
          <a:p>
            <a:r>
              <a:rPr lang="en-US" dirty="0">
                <a:solidFill>
                  <a:schemeClr val="accent4">
                    <a:lumMod val="75000"/>
                  </a:schemeClr>
                </a:solidFill>
              </a:rPr>
              <a:t>              </a:t>
            </a:r>
          </a:p>
          <a:p>
            <a:r>
              <a:rPr lang="en-US" dirty="0">
                <a:solidFill>
                  <a:srgbClr val="FF0000"/>
                </a:solidFill>
              </a:rPr>
              <a:t>SEO Audit: </a:t>
            </a:r>
            <a:r>
              <a:rPr lang="en-US" dirty="0"/>
              <a:t>An SEO audit is the process  of evaluating how well your website is optimized for search engines.  A comprehensive SEO audit is critical for identifying opportunities  for your SEO  audit goals.</a:t>
            </a:r>
          </a:p>
          <a:p>
            <a:r>
              <a:rPr lang="en-US" dirty="0">
                <a:solidFill>
                  <a:schemeClr val="accent3"/>
                </a:solidFill>
              </a:rPr>
              <a:t>Keyword Research:</a:t>
            </a:r>
            <a:r>
              <a:rPr lang="en-US" dirty="0"/>
              <a:t> Define Research objective . LIC premium payment online. LIC customer care .LIC online payment. LIC payment. LIC India. LIC plan .LIC online premium. LIC office in Gurgaon..</a:t>
            </a:r>
          </a:p>
          <a:p>
            <a:endParaRPr lang="en-US" dirty="0"/>
          </a:p>
          <a:p>
            <a:endParaRPr lang="en-US" dirty="0">
              <a:solidFill>
                <a:schemeClr val="accent3"/>
              </a:solidFill>
            </a:endParaRPr>
          </a:p>
          <a:p>
            <a:pPr marL="0" indent="0">
              <a:buNone/>
            </a:pPr>
            <a:endParaRPr lang="en-US" dirty="0">
              <a:solidFill>
                <a:schemeClr val="accent3"/>
              </a:solidFill>
            </a:endParaRPr>
          </a:p>
          <a:p>
            <a:endParaRPr lang="en-US" dirty="0">
              <a:solidFill>
                <a:schemeClr val="accent3">
                  <a:lumMod val="50000"/>
                </a:schemeClr>
              </a:solidFill>
            </a:endParaRPr>
          </a:p>
          <a:p>
            <a:pPr marL="0" indent="0">
              <a:buNone/>
            </a:pPr>
            <a:endParaRPr lang="en-US" dirty="0"/>
          </a:p>
          <a:p>
            <a:endParaRPr lang="en-US" dirty="0">
              <a:solidFill>
                <a:schemeClr val="accent3"/>
              </a:solidFill>
            </a:endParaRPr>
          </a:p>
          <a:p>
            <a:endParaRPr lang="en-US" dirty="0">
              <a:solidFill>
                <a:schemeClr val="accent3"/>
              </a:solidFill>
            </a:endParaRPr>
          </a:p>
          <a:p>
            <a:pPr marL="0" indent="0">
              <a:buNone/>
            </a:pPr>
            <a:endParaRPr lang="en-US" dirty="0">
              <a:solidFill>
                <a:schemeClr val="bg2"/>
              </a:solidFill>
            </a:endParaRPr>
          </a:p>
        </p:txBody>
      </p:sp>
    </p:spTree>
    <p:extLst>
      <p:ext uri="{BB962C8B-B14F-4D97-AF65-F5344CB8AC3E}">
        <p14:creationId xmlns:p14="http://schemas.microsoft.com/office/powerpoint/2010/main" val="2607050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9D101-07DB-6C30-871C-11B99BE8A4F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74C6C6B-1273-1C45-2975-DA4E12D10B65}"/>
              </a:ext>
            </a:extLst>
          </p:cNvPr>
          <p:cNvSpPr>
            <a:spLocks noGrp="1"/>
          </p:cNvSpPr>
          <p:nvPr>
            <p:ph idx="1"/>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pPr marL="0" indent="0">
              <a:buNone/>
            </a:pPr>
            <a:endParaRPr lang="en-US" dirty="0"/>
          </a:p>
          <a:p>
            <a:pPr marL="0" indent="0">
              <a:buNone/>
            </a:pPr>
            <a:endParaRPr lang="en-US" dirty="0">
              <a:solidFill>
                <a:schemeClr val="accent3"/>
              </a:solidFill>
            </a:endParaRPr>
          </a:p>
          <a:p>
            <a:endParaRPr lang="en-US" dirty="0"/>
          </a:p>
          <a:p>
            <a:endParaRPr lang="en-US" dirty="0">
              <a:solidFill>
                <a:schemeClr val="accent3"/>
              </a:solidFill>
            </a:endParaRPr>
          </a:p>
          <a:p>
            <a:endParaRPr lang="en-US" dirty="0"/>
          </a:p>
          <a:p>
            <a:pPr marL="0" indent="0">
              <a:buNone/>
            </a:pPr>
            <a:endParaRPr lang="en-US" dirty="0">
              <a:solidFill>
                <a:schemeClr val="accent3"/>
              </a:solidFill>
            </a:endParaRPr>
          </a:p>
        </p:txBody>
      </p:sp>
      <p:pic>
        <p:nvPicPr>
          <p:cNvPr id="4" name="Picture 3">
            <a:extLst>
              <a:ext uri="{FF2B5EF4-FFF2-40B4-BE49-F238E27FC236}">
                <a16:creationId xmlns:a16="http://schemas.microsoft.com/office/drawing/2014/main" id="{36B52E7C-3391-CDB3-9727-E19BE7486E34}"/>
              </a:ext>
            </a:extLst>
          </p:cNvPr>
          <p:cNvPicPr>
            <a:picLocks noChangeAspect="1"/>
          </p:cNvPicPr>
          <p:nvPr/>
        </p:nvPicPr>
        <p:blipFill>
          <a:blip r:embed="rId2"/>
          <a:stretch>
            <a:fillRect/>
          </a:stretch>
        </p:blipFill>
        <p:spPr>
          <a:xfrm>
            <a:off x="821531" y="2090737"/>
            <a:ext cx="10608469" cy="4642247"/>
          </a:xfrm>
          <a:prstGeom prst="rect">
            <a:avLst/>
          </a:prstGeom>
        </p:spPr>
      </p:pic>
    </p:spTree>
    <p:extLst>
      <p:ext uri="{BB962C8B-B14F-4D97-AF65-F5344CB8AC3E}">
        <p14:creationId xmlns:p14="http://schemas.microsoft.com/office/powerpoint/2010/main" val="1898787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E5F74-CF96-F72E-6F50-38FFE1458E11}"/>
              </a:ext>
            </a:extLst>
          </p:cNvPr>
          <p:cNvSpPr>
            <a:spLocks noGrp="1"/>
          </p:cNvSpPr>
          <p:nvPr>
            <p:ph type="title"/>
          </p:nvPr>
        </p:nvSpPr>
        <p:spPr/>
        <p:txBody>
          <a:bodyPr/>
          <a:lstStyle/>
          <a:p>
            <a:endParaRPr lang="en-US" dirty="0">
              <a:solidFill>
                <a:schemeClr val="accent4">
                  <a:lumMod val="50000"/>
                </a:schemeClr>
              </a:solidFill>
            </a:endParaRPr>
          </a:p>
        </p:txBody>
      </p:sp>
      <p:sp>
        <p:nvSpPr>
          <p:cNvPr id="3" name="Content Placeholder 2">
            <a:extLst>
              <a:ext uri="{FF2B5EF4-FFF2-40B4-BE49-F238E27FC236}">
                <a16:creationId xmlns:a16="http://schemas.microsoft.com/office/drawing/2014/main" id="{5AEBC750-78B9-B97F-F1A8-00642A7B0A70}"/>
              </a:ext>
            </a:extLst>
          </p:cNvPr>
          <p:cNvSpPr>
            <a:spLocks noGrp="1"/>
          </p:cNvSpPr>
          <p:nvPr>
            <p:ph idx="1"/>
          </p:nvPr>
        </p:nvSpPr>
        <p:spPr/>
        <p:txBody>
          <a:bodyPr/>
          <a:lstStyle/>
          <a:p>
            <a:r>
              <a:rPr lang="en-US" dirty="0">
                <a:solidFill>
                  <a:schemeClr val="accent4">
                    <a:lumMod val="50000"/>
                  </a:schemeClr>
                </a:solidFill>
              </a:rPr>
              <a:t>On page optimization: </a:t>
            </a:r>
            <a:r>
              <a:rPr lang="en-US" dirty="0"/>
              <a:t>on page SEO(or on –site SEO is the practice of optimizing web page for specific keywords in order to improve Search visibility and traffic. It involves like title tags headings content and internal links with </a:t>
            </a:r>
            <a:r>
              <a:rPr lang="en-US"/>
              <a:t>key words</a:t>
            </a:r>
          </a:p>
          <a:p>
            <a:endParaRPr lang="en-US" dirty="0">
              <a:solidFill>
                <a:schemeClr val="accent4">
                  <a:lumMod val="50000"/>
                </a:schemeClr>
              </a:solidFill>
            </a:endParaRPr>
          </a:p>
        </p:txBody>
      </p:sp>
    </p:spTree>
    <p:extLst>
      <p:ext uri="{BB962C8B-B14F-4D97-AF65-F5344CB8AC3E}">
        <p14:creationId xmlns:p14="http://schemas.microsoft.com/office/powerpoint/2010/main" val="2007868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567EA-EDE7-5B92-5975-3925A7B08782}"/>
              </a:ext>
            </a:extLst>
          </p:cNvPr>
          <p:cNvSpPr>
            <a:spLocks noGrp="1"/>
          </p:cNvSpPr>
          <p:nvPr>
            <p:ph type="title"/>
          </p:nvPr>
        </p:nvSpPr>
        <p:spPr/>
        <p:txBody>
          <a:bodyPr/>
          <a:lstStyle/>
          <a:p>
            <a:r>
              <a:rPr lang="en-US" dirty="0"/>
              <a:t>Part3: Content Ideas and Marketing Strategies</a:t>
            </a:r>
          </a:p>
        </p:txBody>
      </p:sp>
      <p:sp>
        <p:nvSpPr>
          <p:cNvPr id="3" name="Content Placeholder 2">
            <a:extLst>
              <a:ext uri="{FF2B5EF4-FFF2-40B4-BE49-F238E27FC236}">
                <a16:creationId xmlns:a16="http://schemas.microsoft.com/office/drawing/2014/main" id="{FC8B4B9A-0AB7-2587-532A-6407A5BEDDC7}"/>
              </a:ext>
            </a:extLst>
          </p:cNvPr>
          <p:cNvSpPr>
            <a:spLocks noGrp="1"/>
          </p:cNvSpPr>
          <p:nvPr>
            <p:ph idx="1"/>
          </p:nvPr>
        </p:nvSpPr>
        <p:spPr/>
        <p:txBody>
          <a:bodyPr/>
          <a:lstStyle/>
          <a:p>
            <a:r>
              <a:rPr lang="en-US" dirty="0"/>
              <a:t>              </a:t>
            </a:r>
            <a:endParaRPr lang="en-US" dirty="0">
              <a:solidFill>
                <a:schemeClr val="accent2"/>
              </a:solidFill>
            </a:endParaRPr>
          </a:p>
          <a:p>
            <a:pPr marL="0" indent="0">
              <a:buNone/>
            </a:pPr>
            <a:r>
              <a:rPr lang="en-US" dirty="0">
                <a:solidFill>
                  <a:schemeClr val="accent2"/>
                </a:solidFill>
              </a:rPr>
              <a:t> </a:t>
            </a:r>
            <a:r>
              <a:rPr lang="en-US" dirty="0">
                <a:solidFill>
                  <a:schemeClr val="accent4"/>
                </a:solidFill>
              </a:rPr>
              <a:t>Content Idea Generation &amp; strategy:  </a:t>
            </a:r>
            <a:r>
              <a:rPr lang="en-US" dirty="0"/>
              <a:t>Content marketing example include media like newsletters . Podcasts social  media poste  and videos .</a:t>
            </a:r>
          </a:p>
          <a:p>
            <a:pPr marL="0" indent="0">
              <a:buNone/>
            </a:pPr>
            <a:r>
              <a:rPr lang="en-US" dirty="0">
                <a:solidFill>
                  <a:schemeClr val="accent4"/>
                </a:solidFill>
              </a:rPr>
              <a:t>Example: </a:t>
            </a:r>
            <a:r>
              <a:rPr lang="en-US" dirty="0"/>
              <a:t>All of these forms content  are meant to provide useful and relevant information that delight users and attracts them to. Your brand Generations  Of strategy of content Idea Generation….</a:t>
            </a:r>
          </a:p>
        </p:txBody>
      </p:sp>
    </p:spTree>
    <p:extLst>
      <p:ext uri="{BB962C8B-B14F-4D97-AF65-F5344CB8AC3E}">
        <p14:creationId xmlns:p14="http://schemas.microsoft.com/office/powerpoint/2010/main" val="348500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0DF49-A034-1233-6583-4D28D6A1CC0C}"/>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28113979-8635-2650-1361-C46120207C0A}"/>
              </a:ext>
            </a:extLst>
          </p:cNvPr>
          <p:cNvPicPr>
            <a:picLocks noGrp="1" noChangeAspect="1"/>
          </p:cNvPicPr>
          <p:nvPr>
            <p:ph idx="1"/>
          </p:nvPr>
        </p:nvPicPr>
        <p:blipFill>
          <a:blip r:embed="rId2"/>
          <a:stretch>
            <a:fillRect/>
          </a:stretch>
        </p:blipFill>
        <p:spPr>
          <a:xfrm>
            <a:off x="464345" y="464345"/>
            <a:ext cx="11215686" cy="6125764"/>
          </a:xfrm>
        </p:spPr>
      </p:pic>
    </p:spTree>
    <p:extLst>
      <p:ext uri="{BB962C8B-B14F-4D97-AF65-F5344CB8AC3E}">
        <p14:creationId xmlns:p14="http://schemas.microsoft.com/office/powerpoint/2010/main" val="4101078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Circuit</vt:lpstr>
      <vt:lpstr>Digital marketing project             Phase 2</vt:lpstr>
      <vt:lpstr>PowerPoint Presentation</vt:lpstr>
      <vt:lpstr>Part1: Brand study competitor analysis &amp;buyer’s Audience’s persona</vt:lpstr>
      <vt:lpstr>Part 1: brand study, competitor analysis &amp; buyer’s/ audience’s  Persona</vt:lpstr>
      <vt:lpstr>       Part2: SEO&amp; Keyword Research</vt:lpstr>
      <vt:lpstr>PowerPoint Presentation</vt:lpstr>
      <vt:lpstr>PowerPoint Presentation</vt:lpstr>
      <vt:lpstr>Part3: Content Ideas and Marketing Strategies</vt:lpstr>
      <vt:lpstr>PowerPoint Presentation</vt:lpstr>
      <vt:lpstr>Part3: content Ideas and marketing strategies</vt:lpstr>
      <vt:lpstr>Target audience </vt:lpstr>
      <vt:lpstr> Part4: content creation and curation</vt:lpstr>
      <vt:lpstr>PowerPoint Presentation</vt:lpstr>
      <vt:lpstr>Part4: content creation and curation .      Instagram story </vt:lpstr>
      <vt:lpstr> Part 4: content creation and curation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project             Phase 2</dc:title>
  <dc:creator>charanseedarapu562@gmail.com</dc:creator>
  <cp:lastModifiedBy>charanseedarapu562@gmail.com</cp:lastModifiedBy>
  <cp:revision>26</cp:revision>
  <dcterms:created xsi:type="dcterms:W3CDTF">2023-10-11T12:55:48Z</dcterms:created>
  <dcterms:modified xsi:type="dcterms:W3CDTF">2023-10-15T06:54:05Z</dcterms:modified>
</cp:coreProperties>
</file>

<file path=docProps/thumbnail.jpeg>
</file>